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256" r:id="rId5"/>
    <p:sldId id="289" r:id="rId6"/>
    <p:sldId id="260" r:id="rId7"/>
    <p:sldId id="259" r:id="rId8"/>
    <p:sldId id="261" r:id="rId9"/>
    <p:sldId id="286" r:id="rId10"/>
    <p:sldId id="257" r:id="rId11"/>
    <p:sldId id="258" r:id="rId12"/>
    <p:sldId id="262" r:id="rId13"/>
    <p:sldId id="288" r:id="rId14"/>
    <p:sldId id="267" r:id="rId15"/>
    <p:sldId id="280" r:id="rId16"/>
    <p:sldId id="287" r:id="rId17"/>
    <p:sldId id="281" r:id="rId18"/>
    <p:sldId id="282" r:id="rId19"/>
    <p:sldId id="263" r:id="rId20"/>
    <p:sldId id="283" r:id="rId21"/>
    <p:sldId id="284" r:id="rId22"/>
    <p:sldId id="272" r:id="rId23"/>
    <p:sldId id="274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F178BB-00C0-47C7-8DDA-1E699D9FC9BB}" v="186" dt="2023-09-01T19:26:09.994"/>
    <p1510:client id="{E63EDC55-DB1D-1099-6EE3-68FC24DCE3A5}" v="64" dt="2023-09-01T19:50:35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BADF5-43DA-4C52-8F19-6ECCE490C00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4E776-EBF2-4ACE-A4EB-2786227C4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2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Chris/Jeff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4E776-EBF2-4ACE-A4EB-2786227C4A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07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4E776-EBF2-4ACE-A4EB-2786227C4A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7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4E776-EBF2-4ACE-A4EB-2786227C4A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00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4E776-EBF2-4ACE-A4EB-2786227C4A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20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Chris/Jeff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4E776-EBF2-4ACE-A4EB-2786227C4A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7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Chris/Jeff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4E776-EBF2-4ACE-A4EB-2786227C4A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85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Chris/Jeff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4E776-EBF2-4ACE-A4EB-2786227C4A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69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Chris/Jeff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4E776-EBF2-4ACE-A4EB-2786227C4A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1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4E776-EBF2-4ACE-A4EB-2786227C4A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47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Tammy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4E776-EBF2-4ACE-A4EB-2786227C4A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38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4E776-EBF2-4ACE-A4EB-2786227C4A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2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18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9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08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8087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89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828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6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76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2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7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9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82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7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1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4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8A77F9D-014D-433C-950A-4CDF0D70667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CE77042-3D81-422E-906E-A38D7B0AB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189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orms.office.com/r/qiKCxp3sM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trina.kenney@bcs1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forms.office.com/Pages/ResponsePage.aspx?id=M6137AGoDEi4VhYtoBMGzaANKp-g-apIk7p1cPcXZENUOVJYVjFDREJTSVNONU1aVEpVRFJVSUpIWC4u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forms.office.com/r/qiKCxp3sMU" TargetMode="External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Brockport High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244837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Student Parking 2023-24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** You Must Complete a Short Quiz after reviewing the PPT at the very end.</a:t>
            </a:r>
          </a:p>
          <a:p>
            <a:endParaRPr lang="en-US">
              <a:ea typeface="+mn-lt"/>
              <a:cs typeface="+mn-lt"/>
            </a:endParaRPr>
          </a:p>
        </p:txBody>
      </p:sp>
      <p:pic>
        <p:nvPicPr>
          <p:cNvPr id="4" name="Graphic 4" descr="Convertible">
            <a:extLst>
              <a:ext uri="{FF2B5EF4-FFF2-40B4-BE49-F238E27FC236}">
                <a16:creationId xmlns:a16="http://schemas.microsoft.com/office/drawing/2014/main" id="{FB1608D8-8E15-433F-9073-633846529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225" y="5654458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AFA36-E609-42DA-805E-D69C553BC109}"/>
              </a:ext>
            </a:extLst>
          </p:cNvPr>
          <p:cNvSpPr txBox="1"/>
          <p:nvPr/>
        </p:nvSpPr>
        <p:spPr>
          <a:xfrm>
            <a:off x="1901698" y="5943457"/>
            <a:ext cx="466348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tx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access the quiz</a:t>
            </a:r>
          </a:p>
        </p:txBody>
      </p:sp>
    </p:spTree>
    <p:extLst>
      <p:ext uri="{BB962C8B-B14F-4D97-AF65-F5344CB8AC3E}">
        <p14:creationId xmlns:p14="http://schemas.microsoft.com/office/powerpoint/2010/main" val="2758521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1C92E-F8EC-48B8-ADFD-1D00CFE9B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Message from Dr. </a:t>
            </a:r>
            <a:r>
              <a:rPr lang="en-US" err="1"/>
              <a:t>Kluth</a:t>
            </a:r>
            <a:r>
              <a:rPr lang="en-US"/>
              <a:t>, </a:t>
            </a:r>
            <a:br>
              <a:rPr lang="en-US"/>
            </a:br>
            <a:r>
              <a:rPr lang="en-US"/>
              <a:t>Executive director of operations</a:t>
            </a:r>
          </a:p>
        </p:txBody>
      </p:sp>
      <p:pic>
        <p:nvPicPr>
          <p:cNvPr id="6" name="Content Placeholder 5" descr="A picture containing road, lot, large, truck&#10;&#10;Description automatically generated">
            <a:extLst>
              <a:ext uri="{FF2B5EF4-FFF2-40B4-BE49-F238E27FC236}">
                <a16:creationId xmlns:a16="http://schemas.microsoft.com/office/drawing/2014/main" id="{DAD4D862-2918-4E9B-B32C-845961D64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1"/>
          <a:stretch/>
        </p:blipFill>
        <p:spPr>
          <a:xfrm>
            <a:off x="684212" y="474543"/>
            <a:ext cx="7723844" cy="3727656"/>
          </a:xfrm>
        </p:spPr>
      </p:pic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E3BE15B2-0CAB-837D-AA3D-7E6AC1BD31FF}"/>
              </a:ext>
            </a:extLst>
          </p:cNvPr>
          <p:cNvSpPr/>
          <p:nvPr/>
        </p:nvSpPr>
        <p:spPr>
          <a:xfrm>
            <a:off x="8135681" y="854901"/>
            <a:ext cx="2165862" cy="3243373"/>
          </a:xfrm>
          <a:prstGeom prst="snip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chel Kluth for Parking PPT">
            <a:hlinkClick r:id="" action="ppaction://media"/>
            <a:extLst>
              <a:ext uri="{FF2B5EF4-FFF2-40B4-BE49-F238E27FC236}">
                <a16:creationId xmlns:a16="http://schemas.microsoft.com/office/drawing/2014/main" id="{C11F483B-1BB8-02A8-B790-575029703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0937" y="4201014"/>
            <a:ext cx="624743" cy="6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4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7242" y="212437"/>
            <a:ext cx="9917516" cy="4885715"/>
          </a:xfrm>
        </p:spPr>
        <p:txBody>
          <a:bodyPr>
            <a:normAutofit fontScale="90000"/>
          </a:bodyPr>
          <a:lstStyle/>
          <a:p>
            <a:r>
              <a:rPr lang="en-US" sz="4000" b="1"/>
              <a:t>School buses: what to know</a:t>
            </a:r>
            <a:br>
              <a:rPr lang="en-US" b="1"/>
            </a:br>
            <a:br>
              <a:rPr lang="en-US" sz="3200" b="1"/>
            </a:br>
            <a:r>
              <a:rPr lang="en-US" sz="2400" b="1"/>
              <a:t>- </a:t>
            </a:r>
            <a:r>
              <a:rPr lang="en-US" sz="2400" b="1">
                <a:solidFill>
                  <a:srgbClr val="FFC000"/>
                </a:solidFill>
              </a:rPr>
              <a:t>Amber</a:t>
            </a:r>
            <a:r>
              <a:rPr lang="en-US" sz="2400" b="1"/>
              <a:t> lights: </a:t>
            </a:r>
            <a:r>
              <a:rPr lang="en-US" sz="2400"/>
              <a:t>the bus is preparing to stop to load/unload </a:t>
            </a:r>
            <a:br>
              <a:rPr lang="en-US" sz="2400"/>
            </a:br>
            <a:r>
              <a:rPr lang="en-US" sz="2400"/>
              <a:t>   students – you should slow down and prepare to stop.</a:t>
            </a:r>
            <a:br>
              <a:rPr lang="en-US" sz="2400" b="1"/>
            </a:br>
            <a:br>
              <a:rPr lang="en-US" sz="2400" b="1"/>
            </a:br>
            <a:r>
              <a:rPr lang="en-US" sz="2400" b="1"/>
              <a:t>- </a:t>
            </a:r>
            <a:r>
              <a:rPr lang="en-US" sz="2400" b="1">
                <a:solidFill>
                  <a:srgbClr val="FF0000"/>
                </a:solidFill>
              </a:rPr>
              <a:t>Red</a:t>
            </a:r>
            <a:r>
              <a:rPr lang="en-US" sz="2400" b="1"/>
              <a:t> lights/</a:t>
            </a:r>
            <a:r>
              <a:rPr lang="en-US" sz="2400" b="1">
                <a:solidFill>
                  <a:srgbClr val="FF0000"/>
                </a:solidFill>
              </a:rPr>
              <a:t>stop</a:t>
            </a:r>
            <a:r>
              <a:rPr lang="en-US" sz="2400" b="1"/>
              <a:t> arm: </a:t>
            </a:r>
            <a:r>
              <a:rPr lang="en-US" sz="2400"/>
              <a:t>the bus is actively loading/unloading    </a:t>
            </a:r>
            <a:br>
              <a:rPr lang="en-US" sz="2400"/>
            </a:br>
            <a:r>
              <a:rPr lang="en-US" sz="2400"/>
              <a:t>   students.  You must stop and not pass a bus </a:t>
            </a:r>
            <a:br>
              <a:rPr lang="en-US" sz="2400"/>
            </a:br>
            <a:r>
              <a:rPr lang="en-US" sz="2400"/>
              <a:t>   with flashing reds.</a:t>
            </a:r>
            <a:br>
              <a:rPr lang="en-US" sz="2400" b="1"/>
            </a:br>
            <a:br>
              <a:rPr lang="en-US" sz="2400" b="1"/>
            </a:br>
            <a:r>
              <a:rPr lang="en-US" sz="2400" b="1"/>
              <a:t>- most fatalities with buses occur when </a:t>
            </a:r>
            <a:br>
              <a:rPr lang="en-US" sz="2400" b="1"/>
            </a:br>
            <a:r>
              <a:rPr lang="en-US" sz="2400" b="1"/>
              <a:t>   students are loading/unloading and </a:t>
            </a:r>
            <a:br>
              <a:rPr lang="en-US" sz="2400" b="1"/>
            </a:br>
            <a:r>
              <a:rPr lang="en-US" sz="2400" b="1"/>
              <a:t>   a car passes the bus.</a:t>
            </a:r>
          </a:p>
        </p:txBody>
      </p:sp>
      <p:pic>
        <p:nvPicPr>
          <p:cNvPr id="1028" name="Picture 4" descr="Safety of Transportation is Central States business - Central States Bus  Sales">
            <a:extLst>
              <a:ext uri="{FF2B5EF4-FFF2-40B4-BE49-F238E27FC236}">
                <a16:creationId xmlns:a16="http://schemas.microsoft.com/office/drawing/2014/main" id="{78F28D22-0DAB-AEB7-08F7-32F645787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27" y="3429000"/>
            <a:ext cx="3348150" cy="32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795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142446"/>
            <a:ext cx="8534400" cy="1507067"/>
          </a:xfrm>
        </p:spPr>
        <p:txBody>
          <a:bodyPr/>
          <a:lstStyle/>
          <a:p>
            <a:r>
              <a:rPr lang="en-US"/>
              <a:t>Tips for sharing the road with School buses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49513"/>
            <a:ext cx="9404668" cy="3920067"/>
          </a:xfrm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Never pass a stopped school bus, with its red lights flashing, on the </a:t>
            </a:r>
          </a:p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     right or left </a:t>
            </a:r>
          </a:p>
          <a:p>
            <a:r>
              <a:rPr lang="en-US" b="1">
                <a:solidFill>
                  <a:schemeClr val="tx1"/>
                </a:solidFill>
              </a:rPr>
              <a:t>Watch for children who cross in front of the bus when the bus is stopped</a:t>
            </a:r>
          </a:p>
          <a:p>
            <a:r>
              <a:rPr lang="en-US" b="1">
                <a:solidFill>
                  <a:schemeClr val="tx1"/>
                </a:solidFill>
              </a:rPr>
              <a:t>Look for children at bus stops and those running to bus stops</a:t>
            </a:r>
          </a:p>
          <a:p>
            <a:r>
              <a:rPr lang="en-US" b="1">
                <a:solidFill>
                  <a:schemeClr val="tx1"/>
                </a:solidFill>
              </a:rPr>
              <a:t>By law, school buses are required to stop at railroad crossings</a:t>
            </a:r>
          </a:p>
          <a:p>
            <a:r>
              <a:rPr lang="en-US" b="1">
                <a:solidFill>
                  <a:schemeClr val="tx1"/>
                </a:solidFill>
              </a:rPr>
              <a:t>Penalties for illegally passing stopped school buses with red lights flashing are:</a:t>
            </a: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15" y="4605867"/>
            <a:ext cx="7855321" cy="181484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6612" y="8382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69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63033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Parking Lot Safety </a:t>
            </a:r>
            <a:br>
              <a:rPr lang="en-US" b="1"/>
            </a:br>
            <a:r>
              <a:rPr lang="en-US" b="1"/>
              <a:t>and</a:t>
            </a:r>
            <a:br>
              <a:rPr lang="en-US" b="1"/>
            </a:br>
            <a:r>
              <a:rPr lang="en-US" b="1"/>
              <a:t> Driver Education Program</a:t>
            </a:r>
          </a:p>
        </p:txBody>
      </p:sp>
    </p:spTree>
    <p:extLst>
      <p:ext uri="{BB962C8B-B14F-4D97-AF65-F5344CB8AC3E}">
        <p14:creationId xmlns:p14="http://schemas.microsoft.com/office/powerpoint/2010/main" val="3884285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6140FD-3F41-4135-9F93-7A0D7A663F72}"/>
              </a:ext>
            </a:extLst>
          </p:cNvPr>
          <p:cNvSpPr txBox="1"/>
          <p:nvPr/>
        </p:nvSpPr>
        <p:spPr>
          <a:xfrm>
            <a:off x="591379" y="223630"/>
            <a:ext cx="11862352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Century Gothic"/>
                <a:cs typeface="Times New Roman"/>
              </a:rPr>
              <a:t>Parking Lots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Century Gothic"/>
                <a:cs typeface="Times New Roman"/>
              </a:rPr>
              <a:t>~ 20 percent of all vehicle accidents happen in parking 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0">
                <a:effectLst/>
                <a:latin typeface="Century Gothic"/>
                <a:cs typeface="Times New Roman"/>
              </a:rPr>
              <a:t>Slow down</a:t>
            </a:r>
            <a:r>
              <a:rPr lang="en-US" sz="2800">
                <a:latin typeface="Century Gothic"/>
                <a:cs typeface="Times New Roman"/>
              </a:rPr>
              <a:t> </a:t>
            </a:r>
            <a:endParaRPr lang="en-US" sz="2800" i="0">
              <a:effectLst/>
              <a:latin typeface="Century Gothic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Century Gothic"/>
                <a:cs typeface="Times New Roman"/>
              </a:rPr>
              <a:t>Use common sense</a:t>
            </a:r>
            <a:endParaRPr lang="en-US" sz="2800" i="0">
              <a:effectLst/>
              <a:latin typeface="Century Gothic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F89F0F-72CA-47F4-B407-6EBFCF8E6B24}"/>
              </a:ext>
            </a:extLst>
          </p:cNvPr>
          <p:cNvSpPr/>
          <p:nvPr/>
        </p:nvSpPr>
        <p:spPr>
          <a:xfrm>
            <a:off x="591379" y="2593510"/>
            <a:ext cx="11966713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i="0" u="sng">
                <a:effectLst/>
                <a:latin typeface="Century Gothic"/>
                <a:cs typeface="Times New Roman"/>
              </a:rPr>
              <a:t>Expect and Be Aware of pedestrians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  <a:latin typeface="Century Gothic"/>
                <a:cs typeface="Times New Roman"/>
              </a:rPr>
              <a:t>Parking lots are full of people coming from and going to their cars</a:t>
            </a:r>
            <a:r>
              <a:rPr lang="en-US" sz="2800">
                <a:latin typeface="Century Gothic"/>
                <a:cs typeface="Times New Roman"/>
              </a:rPr>
              <a:t> </a:t>
            </a:r>
            <a:endParaRPr lang="en-US" sz="2800" b="0" i="0">
              <a:effectLst/>
              <a:latin typeface="Century Gothic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Century Gothic"/>
                <a:cs typeface="Times New Roman"/>
              </a:rPr>
              <a:t>Everyone is in a hurry to get to class or go home</a:t>
            </a:r>
            <a:endParaRPr lang="en-US" sz="2800" b="0" i="0">
              <a:effectLst/>
              <a:latin typeface="Century Gothic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  <a:latin typeface="Century Gothic"/>
                <a:cs typeface="Times New Roman"/>
              </a:rPr>
              <a:t>It is your responsibility to look for pedestrians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Century Gothic"/>
                <a:cs typeface="Times New Roman"/>
              </a:rPr>
              <a:t>B</a:t>
            </a:r>
            <a:r>
              <a:rPr lang="en-US" sz="2800" b="0" i="0">
                <a:effectLst/>
                <a:latin typeface="Century Gothic"/>
                <a:cs typeface="Times New Roman"/>
              </a:rPr>
              <a:t>e sure to obey all crosswalks within the parking 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  <a:latin typeface="Century Gothic"/>
                <a:cs typeface="Times New Roman"/>
              </a:rPr>
              <a:t>When entering particularly high foot-traffic areas, take your foot off the accelerator and cover the brake</a:t>
            </a:r>
          </a:p>
        </p:txBody>
      </p:sp>
    </p:spTree>
    <p:extLst>
      <p:ext uri="{BB962C8B-B14F-4D97-AF65-F5344CB8AC3E}">
        <p14:creationId xmlns:p14="http://schemas.microsoft.com/office/powerpoint/2010/main" val="3435180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CA5948-426F-470B-BE70-6CCBF2190A98}"/>
              </a:ext>
            </a:extLst>
          </p:cNvPr>
          <p:cNvSpPr/>
          <p:nvPr/>
        </p:nvSpPr>
        <p:spPr>
          <a:xfrm>
            <a:off x="299831" y="173361"/>
            <a:ext cx="11328952" cy="51398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i="0" u="sng">
                <a:effectLst/>
                <a:latin typeface="Century Gothic"/>
                <a:cs typeface="Times New Roman"/>
              </a:rPr>
              <a:t>Distance yourself</a:t>
            </a:r>
          </a:p>
          <a:p>
            <a:endParaRPr lang="en-US" sz="2800" b="1" i="0" u="sng">
              <a:effectLst/>
              <a:latin typeface="Century Goth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>
                <a:effectLst/>
                <a:latin typeface="Century Gothic"/>
                <a:cs typeface="Times New Roman"/>
              </a:rPr>
              <a:t>No matter how courteous and conscientious you are when parking,</a:t>
            </a:r>
            <a:r>
              <a:rPr lang="en-US" sz="2400">
                <a:latin typeface="Century Gothic"/>
                <a:cs typeface="Times New Roman"/>
              </a:rPr>
              <a:t>        </a:t>
            </a:r>
            <a:r>
              <a:rPr lang="en-US" sz="2400" b="0" i="0">
                <a:effectLst/>
                <a:latin typeface="Century Gothic"/>
                <a:cs typeface="Times New Roman"/>
              </a:rPr>
              <a:t> you can fall victim to someone else's carelessness.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entury Gothic"/>
                <a:cs typeface="Times New Roman"/>
              </a:rPr>
              <a:t>P</a:t>
            </a:r>
            <a:r>
              <a:rPr lang="en-US" sz="2400" b="0" i="0">
                <a:effectLst/>
                <a:latin typeface="Century Gothic"/>
                <a:cs typeface="Times New Roman"/>
              </a:rPr>
              <a:t>ark away from other vehicles. (Reduces risk of door dings and damage)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>
                <a:effectLst/>
                <a:latin typeface="Century Gothic"/>
                <a:cs typeface="Times New Roman"/>
              </a:rPr>
              <a:t>Don’t be that person who takes up two spaces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entury Gothic"/>
                <a:cs typeface="Times New Roman"/>
              </a:rPr>
              <a:t>A scratch or an expensive car bumper can cost more than $1,000 to fix.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entury Gothic"/>
                <a:cs typeface="Times New Roman"/>
              </a:rPr>
              <a:t>Cruising around the parking lot to find the best spot creates opportunities for accidents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entury Gothic"/>
                <a:cs typeface="Times New Roman"/>
              </a:rPr>
              <a:t>Do not park in painted/personalized parking spaces without prior administrative approval</a:t>
            </a:r>
          </a:p>
          <a:p>
            <a:pPr algn="ctr"/>
            <a:endParaRPr lang="en-US" sz="2800" b="1" i="0" u="sng">
              <a:effectLst/>
              <a:latin typeface="Century Gothic"/>
              <a:cs typeface="Times New Roman" panose="02020603050405020304" pitchFamily="18" charset="0"/>
            </a:endParaRPr>
          </a:p>
          <a:p>
            <a:pPr algn="ctr"/>
            <a:r>
              <a:rPr lang="en-US" sz="2800" b="1" i="0" u="sng">
                <a:effectLst/>
                <a:latin typeface="Century Gothic"/>
                <a:cs typeface="Times New Roman"/>
              </a:rPr>
              <a:t>If you see a blank empty space, take it immediately</a:t>
            </a:r>
          </a:p>
        </p:txBody>
      </p:sp>
    </p:spTree>
    <p:extLst>
      <p:ext uri="{BB962C8B-B14F-4D97-AF65-F5344CB8AC3E}">
        <p14:creationId xmlns:p14="http://schemas.microsoft.com/office/powerpoint/2010/main" val="2589280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A0DB94-BBF5-4856-8158-D5FD3A68FFF7}"/>
              </a:ext>
            </a:extLst>
          </p:cNvPr>
          <p:cNvSpPr/>
          <p:nvPr/>
        </p:nvSpPr>
        <p:spPr>
          <a:xfrm>
            <a:off x="594507" y="648206"/>
            <a:ext cx="10587844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i="0" u="sng">
                <a:effectLst/>
                <a:latin typeface="Century Gothic"/>
                <a:cs typeface="Times New Roman"/>
              </a:rPr>
              <a:t>Don’t Overcrowd the car</a:t>
            </a:r>
          </a:p>
          <a:p>
            <a:endParaRPr lang="en-US" sz="2800" b="0" i="0">
              <a:effectLst/>
              <a:latin typeface="Century Goth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  <a:latin typeface="Century Gothic"/>
                <a:cs typeface="Times New Roman"/>
              </a:rPr>
              <a:t>Teens frequently overcrowd their cars, cramming five or six into a cabin meant to seat four or five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>
              <a:latin typeface="Century Goth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0" i="0">
              <a:effectLst/>
              <a:latin typeface="Century Goth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Century Gothic"/>
                <a:cs typeface="Times New Roman"/>
              </a:rPr>
              <a:t>E</a:t>
            </a:r>
            <a:r>
              <a:rPr lang="en-US" sz="2800" b="0" i="0">
                <a:effectLst/>
                <a:latin typeface="Century Gothic"/>
                <a:cs typeface="Times New Roman"/>
              </a:rPr>
              <a:t>xtra passengers often result in teens driving more aggressively, speeding, getting distracted and taking unnecessary chances</a:t>
            </a:r>
          </a:p>
        </p:txBody>
      </p:sp>
    </p:spTree>
    <p:extLst>
      <p:ext uri="{BB962C8B-B14F-4D97-AF65-F5344CB8AC3E}">
        <p14:creationId xmlns:p14="http://schemas.microsoft.com/office/powerpoint/2010/main" val="2441718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7957E6-CC13-4016-9030-02240696BE0D}"/>
              </a:ext>
            </a:extLst>
          </p:cNvPr>
          <p:cNvSpPr/>
          <p:nvPr/>
        </p:nvSpPr>
        <p:spPr>
          <a:xfrm>
            <a:off x="514208" y="158477"/>
            <a:ext cx="11300791" cy="53027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i="0" u="sng">
                <a:effectLst/>
                <a:latin typeface="Century Gothic"/>
                <a:cs typeface="Times New Roman"/>
              </a:rPr>
              <a:t>Avoid doing the following in </a:t>
            </a:r>
            <a:r>
              <a:rPr lang="en-US" sz="3200" b="1" u="sng">
                <a:latin typeface="Century Gothic"/>
                <a:cs typeface="Times New Roman"/>
              </a:rPr>
              <a:t>parking</a:t>
            </a:r>
            <a:r>
              <a:rPr lang="en-US" sz="3200" b="1" i="0" u="sng">
                <a:effectLst/>
                <a:latin typeface="Century Gothic"/>
                <a:cs typeface="Times New Roman"/>
              </a:rPr>
              <a:t> lots:</a:t>
            </a:r>
          </a:p>
          <a:p>
            <a:pPr algn="ctr"/>
            <a:endParaRPr lang="en-US" sz="3200" b="1">
              <a:latin typeface="Century Gothic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0">
                <a:effectLst/>
                <a:latin typeface="Century Gothic"/>
                <a:cs typeface="Times New Roman"/>
              </a:rPr>
              <a:t>1. Texting or Social Media</a:t>
            </a:r>
          </a:p>
          <a:p>
            <a:pPr>
              <a:lnSpc>
                <a:spcPct val="150000"/>
              </a:lnSpc>
            </a:pPr>
            <a:r>
              <a:rPr lang="en-US" sz="2800" i="0">
                <a:effectLst/>
                <a:latin typeface="Century Gothic"/>
                <a:cs typeface="Times New Roman"/>
              </a:rPr>
              <a:t>2. The usage of a cellphone/smartphone/electronic technology</a:t>
            </a:r>
          </a:p>
          <a:p>
            <a:pPr>
              <a:lnSpc>
                <a:spcPct val="150000"/>
              </a:lnSpc>
            </a:pPr>
            <a:r>
              <a:rPr lang="en-US" sz="2800" i="0">
                <a:effectLst/>
                <a:latin typeface="Century Gothic"/>
                <a:cs typeface="Times New Roman"/>
              </a:rPr>
              <a:t>3. Grooming: hair, make-up, deodorant, etc.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Century Gothic"/>
                <a:cs typeface="Times New Roman"/>
              </a:rPr>
              <a:t>4. </a:t>
            </a:r>
            <a:r>
              <a:rPr lang="en-US" sz="2800" i="0">
                <a:effectLst/>
                <a:latin typeface="Century Gothic"/>
                <a:cs typeface="Times New Roman"/>
              </a:rPr>
              <a:t>Eating or drinking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Century Gothic"/>
                <a:cs typeface="Times New Roman"/>
              </a:rPr>
              <a:t>5. </a:t>
            </a:r>
            <a:r>
              <a:rPr lang="en-US" sz="2800" i="0">
                <a:effectLst/>
                <a:latin typeface="Century Gothic"/>
                <a:cs typeface="Times New Roman"/>
              </a:rPr>
              <a:t>Talking to fellow passengers in the vehicle or</a:t>
            </a:r>
            <a:r>
              <a:rPr lang="en-US" sz="2800">
                <a:latin typeface="Century Gothic"/>
                <a:cs typeface="Times New Roman"/>
              </a:rPr>
              <a:t> </a:t>
            </a:r>
          </a:p>
          <a:p>
            <a:r>
              <a:rPr lang="en-US" sz="2800">
                <a:latin typeface="Century Gothic"/>
                <a:cs typeface="Times New Roman"/>
              </a:rPr>
              <a:t>    </a:t>
            </a:r>
            <a:r>
              <a:rPr lang="en-US" sz="2800" i="0">
                <a:effectLst/>
                <a:latin typeface="Century Gothic"/>
                <a:cs typeface="Times New Roman"/>
              </a:rPr>
              <a:t>another vehicle close by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Century Gothic"/>
                <a:cs typeface="Times New Roman"/>
              </a:rPr>
              <a:t>6. </a:t>
            </a:r>
            <a:r>
              <a:rPr lang="en-US" sz="2800" i="0">
                <a:effectLst/>
                <a:latin typeface="Century Gothic"/>
                <a:cs typeface="Times New Roman"/>
              </a:rPr>
              <a:t>Adjusting radio</a:t>
            </a:r>
          </a:p>
        </p:txBody>
      </p:sp>
    </p:spTree>
    <p:extLst>
      <p:ext uri="{BB962C8B-B14F-4D97-AF65-F5344CB8AC3E}">
        <p14:creationId xmlns:p14="http://schemas.microsoft.com/office/powerpoint/2010/main" val="3363310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55D8C3-C994-46F3-8587-3263E55F46D6}"/>
              </a:ext>
            </a:extLst>
          </p:cNvPr>
          <p:cNvSpPr/>
          <p:nvPr/>
        </p:nvSpPr>
        <p:spPr>
          <a:xfrm>
            <a:off x="377687" y="407504"/>
            <a:ext cx="11141765" cy="55092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n-US" sz="3200" b="1" i="0" u="sng">
                <a:effectLst/>
                <a:latin typeface="Century Gothic"/>
                <a:cs typeface="Times New Roman"/>
              </a:rPr>
              <a:t>Stay Alert</a:t>
            </a:r>
          </a:p>
          <a:p>
            <a:pPr fontAlgn="base"/>
            <a:r>
              <a:rPr lang="en-US" sz="2800" b="0" i="0">
                <a:effectLst/>
                <a:latin typeface="Century Gothic"/>
                <a:cs typeface="Times New Roman"/>
              </a:rPr>
              <a:t>Parking Lot Safety tips for drivers:</a:t>
            </a:r>
          </a:p>
          <a:p>
            <a:pPr fontAlgn="base"/>
            <a:endParaRPr lang="en-US" sz="2800" b="0" i="0">
              <a:effectLst/>
              <a:latin typeface="Century Gothic"/>
              <a:cs typeface="Times New Roman" panose="02020603050405020304" pitchFamily="18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>
                <a:latin typeface="Century Gothic"/>
                <a:cs typeface="Times New Roman"/>
              </a:rPr>
              <a:t> </a:t>
            </a:r>
            <a:r>
              <a:rPr lang="en-US" sz="2800" b="0" i="0">
                <a:effectLst/>
                <a:latin typeface="Century Gothic"/>
                <a:cs typeface="Times New Roman"/>
              </a:rPr>
              <a:t>Stay in lanes and avoid cutting across parking spaces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>
                <a:latin typeface="Century Gothic"/>
                <a:cs typeface="Times New Roman"/>
              </a:rPr>
              <a:t>  </a:t>
            </a:r>
            <a:r>
              <a:rPr lang="en-US" sz="2800" b="0" i="0">
                <a:effectLst/>
                <a:latin typeface="Century Gothic"/>
                <a:cs typeface="Times New Roman"/>
              </a:rPr>
              <a:t> Drive slowly and use directional signals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>
                <a:latin typeface="Century Gothic"/>
                <a:cs typeface="Times New Roman"/>
              </a:rPr>
              <a:t>  </a:t>
            </a:r>
            <a:r>
              <a:rPr lang="en-US" sz="2800" b="0" i="0">
                <a:effectLst/>
                <a:latin typeface="Century Gothic"/>
                <a:cs typeface="Times New Roman"/>
              </a:rPr>
              <a:t> Anticipate the actions of other drivers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>
                <a:latin typeface="Century Gothic"/>
                <a:cs typeface="Times New Roman"/>
              </a:rPr>
              <a:t>  </a:t>
            </a:r>
            <a:r>
              <a:rPr lang="en-US" sz="2800" b="0" i="0">
                <a:effectLst/>
                <a:latin typeface="Century Gothic"/>
                <a:cs typeface="Times New Roman"/>
              </a:rPr>
              <a:t> Obey signs: stop, speed and no-parking sign, etc.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>
                <a:latin typeface="Century Gothic"/>
                <a:cs typeface="Times New Roman"/>
              </a:rPr>
              <a:t>  </a:t>
            </a:r>
            <a:r>
              <a:rPr lang="en-US" sz="2800" b="0" i="0">
                <a:effectLst/>
                <a:latin typeface="Century Gothic"/>
                <a:cs typeface="Times New Roman"/>
              </a:rPr>
              <a:t> When backing out, be mindful of vehicles and pedestrians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>
                <a:latin typeface="Century Gothic"/>
                <a:cs typeface="Times New Roman"/>
              </a:rPr>
              <a:t>   Demonstrate patience</a:t>
            </a:r>
            <a:endParaRPr lang="en-US" sz="2800" b="0" i="0">
              <a:effectLst/>
              <a:latin typeface="Century Gothic"/>
              <a:cs typeface="Times New Roman" panose="02020603050405020304" pitchFamily="18" charset="0"/>
            </a:endParaRPr>
          </a:p>
          <a:p>
            <a:pPr algn="ctr" fontAlgn="base"/>
            <a:endParaRPr lang="en-US" sz="3200" b="1" i="0" u="sng">
              <a:effectLst/>
              <a:latin typeface="Century Gothic"/>
              <a:cs typeface="Times New Roman" panose="02020603050405020304" pitchFamily="18" charset="0"/>
            </a:endParaRPr>
          </a:p>
          <a:p>
            <a:pPr algn="ctr" fontAlgn="base"/>
            <a:r>
              <a:rPr lang="en-US" sz="3200" b="1" i="0" u="sng">
                <a:effectLst/>
                <a:latin typeface="Century Gothic"/>
                <a:cs typeface="Times New Roman"/>
              </a:rPr>
              <a:t>Again, USE COMMON SENSE and</a:t>
            </a:r>
          </a:p>
          <a:p>
            <a:pPr algn="ctr" fontAlgn="base"/>
            <a:r>
              <a:rPr lang="en-US" sz="3200" b="1" u="sng">
                <a:latin typeface="Century Gothic"/>
                <a:cs typeface="Times New Roman"/>
              </a:rPr>
              <a:t>DON’T BE IN A HURRY</a:t>
            </a:r>
            <a:r>
              <a:rPr lang="en-US" sz="3200" b="1" i="0" u="sng">
                <a:effectLst/>
                <a:latin typeface="Century Gothic"/>
                <a:cs typeface="Times New Roman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78030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717" y="299545"/>
            <a:ext cx="11650717" cy="55707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u="sng"/>
              <a:t>Driver Education Program </a:t>
            </a:r>
          </a:p>
          <a:p>
            <a:pPr algn="ctr"/>
            <a:r>
              <a:rPr lang="en-US" sz="2800" b="1"/>
              <a:t>4 times a year</a:t>
            </a:r>
            <a:endParaRPr lang="en-US" sz="2800"/>
          </a:p>
          <a:p>
            <a:pPr algn="ctr"/>
            <a:endParaRPr lang="en-US" sz="2800" b="1" u="sng">
              <a:solidFill>
                <a:srgbClr val="FF0000"/>
              </a:solidFill>
            </a:endParaRPr>
          </a:p>
          <a:p>
            <a:r>
              <a:rPr lang="en-US" sz="2800" b="1" u="sng"/>
              <a:t>For information- contact:</a:t>
            </a:r>
          </a:p>
          <a:p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/>
              <a:t>BHS</a:t>
            </a:r>
            <a:r>
              <a:rPr lang="en-US" sz="2800"/>
              <a:t> – Mr. </a:t>
            </a:r>
            <a:r>
              <a:rPr lang="en-US" sz="2800" err="1"/>
              <a:t>Mallaber</a:t>
            </a:r>
            <a:r>
              <a:rPr lang="en-US" sz="2800"/>
              <a:t> </a:t>
            </a:r>
            <a:r>
              <a:rPr lang="en-US" sz="2000" u="sng"/>
              <a:t>Dana.Mallaber@bcs1.org</a:t>
            </a:r>
            <a:r>
              <a:rPr lang="en-US" sz="2800"/>
              <a:t> – Forms can be found in the main office and in room 259)</a:t>
            </a:r>
          </a:p>
          <a:p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/>
              <a:t>OMS</a:t>
            </a:r>
            <a:r>
              <a:rPr lang="en-US" sz="2800"/>
              <a:t> - Trina Kenney </a:t>
            </a:r>
            <a:r>
              <a:rPr lang="en-US" sz="2000">
                <a:latin typeface="Century Gothic" panose="020B0502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trina.kenney@bcs1.org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– (585) 637-1961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Also look for dates and times under the </a:t>
            </a:r>
            <a:r>
              <a:rPr lang="en-US" sz="2400" b="1" u="sng"/>
              <a:t>Community</a:t>
            </a:r>
            <a:r>
              <a:rPr lang="en-US" sz="2400" b="1"/>
              <a:t> </a:t>
            </a:r>
            <a:r>
              <a:rPr lang="en-US" sz="2400"/>
              <a:t>drop down tab on District Website    </a:t>
            </a:r>
            <a:r>
              <a:rPr lang="en-US" sz="2000" u="sng"/>
              <a:t>www.bcs1.org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584387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3A9CD-EF9B-48B3-A330-F55CF538D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Message from </a:t>
            </a:r>
            <a:br>
              <a:rPr lang="en-US" sz="3600"/>
            </a:br>
            <a:r>
              <a:rPr lang="en-US" sz="3600"/>
              <a:t>Mr. Pincelli – Principal 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9B8396-0459-4A72-8DCC-CB1223E6F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B845D98A-A9B6-683F-FA15-D63C93FF90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3494" b="3494"/>
          <a:stretch/>
        </p:blipFill>
        <p:spPr/>
      </p:pic>
    </p:spTree>
    <p:extLst>
      <p:ext uri="{BB962C8B-B14F-4D97-AF65-F5344CB8AC3E}">
        <p14:creationId xmlns:p14="http://schemas.microsoft.com/office/powerpoint/2010/main" val="32374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39" y="408491"/>
            <a:ext cx="11335577" cy="1507067"/>
          </a:xfrm>
        </p:spPr>
        <p:txBody>
          <a:bodyPr/>
          <a:lstStyle/>
          <a:p>
            <a:pPr algn="ctr"/>
            <a:r>
              <a:rPr lang="en-US" b="1" u="sng"/>
              <a:t>Benefits of taking Driver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774" y="1689917"/>
            <a:ext cx="11161642" cy="4357057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We know what to teach you for your safety and the safety of others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Teach you the Rules of the road (knowledge)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Defensive driving techniques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Personal responsibility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Help you to gain more confidence in your ability out on the road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Lower insurance premiums- (usually 10 – 25%) for 4 – 5 years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Full driver’s license at 17 instead of 18</a:t>
            </a:r>
          </a:p>
          <a:p>
            <a:pPr marL="514350" indent="-514350"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Most importantly- Practicing good driving habits and proper etiquette while behind the wheel, keeping you and others safe!</a:t>
            </a:r>
          </a:p>
        </p:txBody>
      </p:sp>
    </p:spTree>
    <p:extLst>
      <p:ext uri="{BB962C8B-B14F-4D97-AF65-F5344CB8AC3E}">
        <p14:creationId xmlns:p14="http://schemas.microsoft.com/office/powerpoint/2010/main" val="641102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995D-89B7-40DE-90DF-D446ABAC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747909"/>
            <a:ext cx="8534400" cy="1507067"/>
          </a:xfrm>
        </p:spPr>
        <p:txBody>
          <a:bodyPr/>
          <a:lstStyle/>
          <a:p>
            <a:pPr algn="ctr"/>
            <a:r>
              <a:rPr lang="en-US"/>
              <a:t>Don't forget to take your quiz</a:t>
            </a:r>
            <a:br>
              <a:rPr lang="en-US"/>
            </a:br>
            <a:r>
              <a:rPr lang="en-US"/>
              <a:t>This is required</a:t>
            </a:r>
          </a:p>
        </p:txBody>
      </p:sp>
      <p:pic>
        <p:nvPicPr>
          <p:cNvPr id="4" name="Graphic 4" descr="Convertible">
            <a:hlinkClick r:id="rId2"/>
            <a:extLst>
              <a:ext uri="{FF2B5EF4-FFF2-40B4-BE49-F238E27FC236}">
                <a16:creationId xmlns:a16="http://schemas.microsoft.com/office/drawing/2014/main" id="{69729524-64AC-4ADB-B466-FD3C2CD6B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8184" y="1256759"/>
            <a:ext cx="4515632" cy="4473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DFC7E-0471-434B-8A86-264B8585DA66}"/>
              </a:ext>
            </a:extLst>
          </p:cNvPr>
          <p:cNvSpPr txBox="1"/>
          <p:nvPr/>
        </p:nvSpPr>
        <p:spPr>
          <a:xfrm>
            <a:off x="1706313" y="4966007"/>
            <a:ext cx="857787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chemeClr val="tx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</a:t>
            </a:r>
            <a:r>
              <a:rPr lang="en-US" sz="3600" b="1" i="1">
                <a:solidFill>
                  <a:schemeClr val="tx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3600">
                <a:solidFill>
                  <a:schemeClr val="tx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access the quiz</a:t>
            </a:r>
          </a:p>
        </p:txBody>
      </p:sp>
    </p:spTree>
    <p:extLst>
      <p:ext uri="{BB962C8B-B14F-4D97-AF65-F5344CB8AC3E}">
        <p14:creationId xmlns:p14="http://schemas.microsoft.com/office/powerpoint/2010/main" val="119182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Rules for driving and parking on campus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>
                <a:solidFill>
                  <a:schemeClr val="tx1"/>
                </a:solidFill>
              </a:rPr>
              <a:t>Park in student designated lot – parking in other lots or areas is not permitted until after 3:00pm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Follow campus speed limit of 15 mph</a:t>
            </a:r>
          </a:p>
          <a:p>
            <a:r>
              <a:rPr lang="en-US">
                <a:solidFill>
                  <a:schemeClr val="tx1"/>
                </a:solidFill>
              </a:rPr>
              <a:t>Parking permit should always be hung from the rearview mirror and visible </a:t>
            </a:r>
          </a:p>
          <a:p>
            <a:r>
              <a:rPr lang="en-US">
                <a:solidFill>
                  <a:schemeClr val="tx1"/>
                </a:solidFill>
              </a:rPr>
              <a:t>Report all accidents immediately to appropriate people - Administration/Security</a:t>
            </a:r>
          </a:p>
          <a:p>
            <a:r>
              <a:rPr lang="en-US">
                <a:solidFill>
                  <a:schemeClr val="tx1"/>
                </a:solidFill>
              </a:rPr>
              <a:t>Do not go to your vehicle between classes or during lunch without permission from an administrator </a:t>
            </a:r>
          </a:p>
          <a:p>
            <a:r>
              <a:rPr lang="en-US">
                <a:solidFill>
                  <a:schemeClr val="tx1"/>
                </a:solidFill>
              </a:rPr>
              <a:t>Do not enter vehicle during school evacuations such as fire drills</a:t>
            </a:r>
          </a:p>
          <a:p>
            <a:r>
              <a:rPr lang="en-US" b="1">
                <a:solidFill>
                  <a:schemeClr val="tx1"/>
                </a:solidFill>
              </a:rPr>
              <a:t>Any reckless act will be reviewed by administration and security and may result in immediate loss of parking/driving privileges on our campus. This may include additional disciplinary consequences in accordance with the BCSD Code of Conduct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3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966723"/>
            <a:ext cx="8534400" cy="1507067"/>
          </a:xfrm>
        </p:spPr>
        <p:txBody>
          <a:bodyPr/>
          <a:lstStyle/>
          <a:p>
            <a:pPr algn="ctr"/>
            <a:r>
              <a:rPr lang="en-US"/>
              <a:t>Rules for driving and parking on campus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1" y="685800"/>
            <a:ext cx="10235323" cy="4045998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1800">
                <a:solidFill>
                  <a:schemeClr val="tx1"/>
                </a:solidFill>
              </a:rPr>
              <a:t>Obey all traffic signs on our campus such as speed limit of 15 mph</a:t>
            </a:r>
          </a:p>
          <a:p>
            <a:pPr lvl="0">
              <a:spcBef>
                <a:spcPts val="400"/>
              </a:spcBef>
            </a:pPr>
            <a:r>
              <a:rPr lang="en-US" sz="1800">
                <a:solidFill>
                  <a:schemeClr val="tx1"/>
                </a:solidFill>
              </a:rPr>
              <a:t>Refrain from all forms of reckless driving: such as carrying students on hood, top or trunk of vehicle to name a few</a:t>
            </a:r>
          </a:p>
          <a:p>
            <a:pPr lvl="0">
              <a:spcBef>
                <a:spcPts val="400"/>
              </a:spcBef>
            </a:pPr>
            <a:r>
              <a:rPr lang="en-US" sz="1800">
                <a:solidFill>
                  <a:schemeClr val="tx1"/>
                </a:solidFill>
              </a:rPr>
              <a:t>Do not use your cell phone while driving</a:t>
            </a:r>
          </a:p>
          <a:p>
            <a:pPr lvl="0">
              <a:spcBef>
                <a:spcPts val="400"/>
              </a:spcBef>
            </a:pPr>
            <a:r>
              <a:rPr lang="en-US" sz="1800">
                <a:solidFill>
                  <a:schemeClr val="tx1"/>
                </a:solidFill>
              </a:rPr>
              <a:t>Do not allow any other student to drive your vehicle</a:t>
            </a:r>
          </a:p>
          <a:p>
            <a:pPr>
              <a:spcBef>
                <a:spcPts val="400"/>
              </a:spcBef>
            </a:pPr>
            <a:r>
              <a:rPr lang="en-US" sz="1800">
                <a:solidFill>
                  <a:schemeClr val="tx1"/>
                </a:solidFill>
              </a:rPr>
              <a:t>Arrive on time to school/class </a:t>
            </a:r>
          </a:p>
          <a:p>
            <a:pPr lvl="0">
              <a:spcBef>
                <a:spcPts val="400"/>
              </a:spcBef>
            </a:pPr>
            <a:r>
              <a:rPr lang="en-US" sz="1800">
                <a:solidFill>
                  <a:schemeClr val="tx1"/>
                </a:solidFill>
              </a:rPr>
              <a:t>Leave school only with permission during the school day </a:t>
            </a:r>
          </a:p>
          <a:p>
            <a:pPr lvl="0">
              <a:spcBef>
                <a:spcPts val="400"/>
              </a:spcBef>
            </a:pPr>
            <a:r>
              <a:rPr lang="en-US" sz="1800">
                <a:solidFill>
                  <a:schemeClr val="tx1"/>
                </a:solidFill>
              </a:rPr>
              <a:t>Do not take students off campus during the school day</a:t>
            </a:r>
          </a:p>
          <a:p>
            <a:pPr lvl="0">
              <a:spcBef>
                <a:spcPts val="400"/>
              </a:spcBef>
            </a:pPr>
            <a:r>
              <a:rPr lang="en-US" sz="1800">
                <a:solidFill>
                  <a:schemeClr val="tx1"/>
                </a:solidFill>
              </a:rPr>
              <a:t>Do not drive other students to WEMOCO</a:t>
            </a:r>
          </a:p>
        </p:txBody>
      </p:sp>
    </p:spTree>
    <p:extLst>
      <p:ext uri="{BB962C8B-B14F-4D97-AF65-F5344CB8AC3E}">
        <p14:creationId xmlns:p14="http://schemas.microsoft.com/office/powerpoint/2010/main" val="160375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Consequences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>
                <a:solidFill>
                  <a:schemeClr val="tx1"/>
                </a:solidFill>
              </a:rPr>
              <a:t>Any Violation of the above regulations or the Brockport Central School District Code of Conduct may result in the Following:</a:t>
            </a:r>
            <a:endParaRPr lang="en-US">
              <a:solidFill>
                <a:schemeClr val="tx1"/>
              </a:solidFill>
            </a:endParaRPr>
          </a:p>
          <a:p>
            <a:r>
              <a:rPr lang="en-US" b="1">
                <a:solidFill>
                  <a:schemeClr val="tx1"/>
                </a:solidFill>
              </a:rPr>
              <a:t>1</a:t>
            </a:r>
            <a:r>
              <a:rPr lang="en-US" b="1" baseline="30000">
                <a:solidFill>
                  <a:schemeClr val="tx1"/>
                </a:solidFill>
              </a:rPr>
              <a:t>st</a:t>
            </a:r>
            <a:r>
              <a:rPr lang="en-US" b="1">
                <a:solidFill>
                  <a:schemeClr val="tx1"/>
                </a:solidFill>
              </a:rPr>
              <a:t> Offense: </a:t>
            </a:r>
            <a:r>
              <a:rPr lang="en-US">
                <a:solidFill>
                  <a:schemeClr val="tx1"/>
                </a:solidFill>
              </a:rPr>
              <a:t>Depending on the nature of the offense, possible loss of parking privilege on campus for a minimum of 2 weeks and possible disciplinary action.</a:t>
            </a:r>
          </a:p>
          <a:p>
            <a:r>
              <a:rPr lang="en-US" b="1">
                <a:solidFill>
                  <a:schemeClr val="tx1"/>
                </a:solidFill>
              </a:rPr>
              <a:t>2</a:t>
            </a:r>
            <a:r>
              <a:rPr lang="en-US" b="1" baseline="30000">
                <a:solidFill>
                  <a:schemeClr val="tx1"/>
                </a:solidFill>
              </a:rPr>
              <a:t>nd</a:t>
            </a:r>
            <a:r>
              <a:rPr lang="en-US" b="1">
                <a:solidFill>
                  <a:schemeClr val="tx1"/>
                </a:solidFill>
              </a:rPr>
              <a:t> Offense: </a:t>
            </a:r>
            <a:r>
              <a:rPr lang="en-US">
                <a:solidFill>
                  <a:schemeClr val="tx1"/>
                </a:solidFill>
              </a:rPr>
              <a:t>Depending on the nature of the offense, possible loss of parking privilege on campus for a minimum of 1 month and possible disciplinary action.</a:t>
            </a:r>
          </a:p>
          <a:p>
            <a:r>
              <a:rPr lang="en-US" b="1">
                <a:solidFill>
                  <a:schemeClr val="tx1"/>
                </a:solidFill>
              </a:rPr>
              <a:t>3</a:t>
            </a:r>
            <a:r>
              <a:rPr lang="en-US" b="1" baseline="30000">
                <a:solidFill>
                  <a:schemeClr val="tx1"/>
                </a:solidFill>
              </a:rPr>
              <a:t>rd</a:t>
            </a:r>
            <a:r>
              <a:rPr lang="en-US" b="1">
                <a:solidFill>
                  <a:schemeClr val="tx1"/>
                </a:solidFill>
              </a:rPr>
              <a:t> Offense: </a:t>
            </a:r>
            <a:r>
              <a:rPr lang="en-US">
                <a:solidFill>
                  <a:schemeClr val="tx1"/>
                </a:solidFill>
              </a:rPr>
              <a:t>Depending on the nature of the offense, possible loss of parking privilege for a year and possible disciplinary action.</a:t>
            </a:r>
          </a:p>
          <a:p>
            <a:r>
              <a:rPr lang="en-US" b="1">
                <a:solidFill>
                  <a:schemeClr val="tx1"/>
                </a:solidFill>
              </a:rPr>
              <a:t>Any violation may result in suspension of driving privileges or a disciplinary consequence (detention, suspension, etc.) at the discretion of the High School Administration or the Director of Security.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9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Message from Mr. Phillips</a:t>
            </a:r>
            <a:br>
              <a:rPr lang="en-US"/>
            </a:br>
            <a:r>
              <a:rPr lang="en-US"/>
              <a:t>Director of Security 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8516" y="4734206"/>
            <a:ext cx="506659" cy="506659"/>
          </a:xfrm>
          <a:prstGeom prst="rect">
            <a:avLst/>
          </a:prstGeom>
        </p:spPr>
      </p:pic>
      <p:pic>
        <p:nvPicPr>
          <p:cNvPr id="3" name="Picture 4" descr="A police car parked in front of a building&#10;&#10;Description automatically generated">
            <a:extLst>
              <a:ext uri="{FF2B5EF4-FFF2-40B4-BE49-F238E27FC236}">
                <a16:creationId xmlns:a16="http://schemas.microsoft.com/office/drawing/2014/main" id="{0C83708E-6558-4865-9E2C-B9A934200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764" y="703118"/>
            <a:ext cx="5895107" cy="3919103"/>
          </a:xfrm>
          <a:prstGeom prst="rect">
            <a:avLst/>
          </a:prstGeom>
        </p:spPr>
      </p:pic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89213340-AFAC-4DF5-9DA8-E2923900C0F6}"/>
              </a:ext>
            </a:extLst>
          </p:cNvPr>
          <p:cNvSpPr/>
          <p:nvPr/>
        </p:nvSpPr>
        <p:spPr>
          <a:xfrm>
            <a:off x="6815642" y="1265089"/>
            <a:ext cx="2743200" cy="3071674"/>
          </a:xfrm>
          <a:prstGeom prst="snip2Diag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0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9123" y="1681918"/>
            <a:ext cx="179574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/>
              <a:t>Brockport High School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4564" y="2610998"/>
            <a:ext cx="1883883" cy="2864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Student Parking – Lot 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5240" y="697740"/>
            <a:ext cx="1883883" cy="2864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Faculty Parking – Lot B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3620" y="697740"/>
            <a:ext cx="1883883" cy="2864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Faculty Parking – Lot 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4058" y="3866948"/>
            <a:ext cx="1883883" cy="2864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Visitor Parking – Lot C 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2807608" y="3129530"/>
            <a:ext cx="497305" cy="4590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48389" y="3701195"/>
            <a:ext cx="1959167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Overflow Parking – Lot 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A5F3A4-C9B2-4CD8-BD86-90D6580BB78F}"/>
              </a:ext>
            </a:extLst>
          </p:cNvPr>
          <p:cNvSpPr txBox="1"/>
          <p:nvPr/>
        </p:nvSpPr>
        <p:spPr>
          <a:xfrm>
            <a:off x="4730797" y="3593483"/>
            <a:ext cx="84388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C47FC36-245C-46AE-9BD4-BAA71F30EB76}"/>
              </a:ext>
            </a:extLst>
          </p:cNvPr>
          <p:cNvCxnSpPr/>
          <p:nvPr/>
        </p:nvCxnSpPr>
        <p:spPr>
          <a:xfrm>
            <a:off x="1251614" y="2997388"/>
            <a:ext cx="1016758" cy="36849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E994A9-4045-4765-8DAC-576B2F633926}"/>
              </a:ext>
            </a:extLst>
          </p:cNvPr>
          <p:cNvCxnSpPr>
            <a:cxnSpLocks/>
          </p:cNvCxnSpPr>
          <p:nvPr/>
        </p:nvCxnSpPr>
        <p:spPr>
          <a:xfrm flipV="1">
            <a:off x="216657" y="3945907"/>
            <a:ext cx="436729" cy="825689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86A378-60E8-4B16-8417-54E7C9346A7D}"/>
              </a:ext>
            </a:extLst>
          </p:cNvPr>
          <p:cNvCxnSpPr>
            <a:cxnSpLocks/>
          </p:cNvCxnSpPr>
          <p:nvPr/>
        </p:nvCxnSpPr>
        <p:spPr>
          <a:xfrm flipV="1">
            <a:off x="1137880" y="1239101"/>
            <a:ext cx="61416" cy="1030405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AA5F3A4-C9B2-4CD8-BD86-90D6580BB78F}"/>
              </a:ext>
            </a:extLst>
          </p:cNvPr>
          <p:cNvSpPr txBox="1"/>
          <p:nvPr/>
        </p:nvSpPr>
        <p:spPr>
          <a:xfrm>
            <a:off x="2268373" y="3745884"/>
            <a:ext cx="345871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4857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312" y="5305924"/>
            <a:ext cx="8213555" cy="1507067"/>
          </a:xfrm>
        </p:spPr>
        <p:txBody>
          <a:bodyPr/>
          <a:lstStyle/>
          <a:p>
            <a:pPr algn="ctr"/>
            <a:r>
              <a:rPr lang="en-US"/>
              <a:t>Distracted Driving Video</a:t>
            </a:r>
          </a:p>
        </p:txBody>
      </p:sp>
      <p:pic>
        <p:nvPicPr>
          <p:cNvPr id="4" name="Wait for it... This could save your life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8312" y="403525"/>
            <a:ext cx="8715376" cy="4902399"/>
          </a:xfrm>
        </p:spPr>
      </p:pic>
    </p:spTree>
    <p:extLst>
      <p:ext uri="{BB962C8B-B14F-4D97-AF65-F5344CB8AC3E}">
        <p14:creationId xmlns:p14="http://schemas.microsoft.com/office/powerpoint/2010/main" val="33491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459" y="5219922"/>
            <a:ext cx="8613050" cy="1507067"/>
          </a:xfrm>
        </p:spPr>
        <p:txBody>
          <a:bodyPr/>
          <a:lstStyle/>
          <a:p>
            <a:pPr algn="ctr"/>
            <a:r>
              <a:rPr lang="en-US"/>
              <a:t>Distracted Driving Video</a:t>
            </a:r>
          </a:p>
        </p:txBody>
      </p:sp>
      <p:pic>
        <p:nvPicPr>
          <p:cNvPr id="4" name="OPEN YOUR EYES - DISTRACTED DRIVING PS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4459" y="375081"/>
            <a:ext cx="8613050" cy="4844841"/>
          </a:xfrm>
        </p:spPr>
      </p:pic>
    </p:spTree>
    <p:extLst>
      <p:ext uri="{BB962C8B-B14F-4D97-AF65-F5344CB8AC3E}">
        <p14:creationId xmlns:p14="http://schemas.microsoft.com/office/powerpoint/2010/main" val="26645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D8E3858EAC1A40950EEFD8F434DD44" ma:contentTypeVersion="18" ma:contentTypeDescription="Create a new document." ma:contentTypeScope="" ma:versionID="82695930ed8c2daef51a9ea2c593cbd7">
  <xsd:schema xmlns:xsd="http://www.w3.org/2001/XMLSchema" xmlns:xs="http://www.w3.org/2001/XMLSchema" xmlns:p="http://schemas.microsoft.com/office/2006/metadata/properties" xmlns:ns2="968b9412-1464-436f-9f91-eaf0c6a3b52f" xmlns:ns3="1a16a9e3-d5de-435c-a6ab-4e610b288f2c" targetNamespace="http://schemas.microsoft.com/office/2006/metadata/properties" ma:root="true" ma:fieldsID="b824c4ede5408a4f3848af341de23768" ns2:_="" ns3:_="">
    <xsd:import namespace="968b9412-1464-436f-9f91-eaf0c6a3b52f"/>
    <xsd:import namespace="1a16a9e3-d5de-435c-a6ab-4e610b288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b9412-1464-436f-9f91-eaf0c6a3b5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61fc679-22c6-414c-9a15-65ed7e6fbc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16a9e3-d5de-435c-a6ab-4e610b288f2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a8dbbf8-6b16-42b0-866e-6d4e19d5cf69}" ma:internalName="TaxCatchAll" ma:showField="CatchAllData" ma:web="1a16a9e3-d5de-435c-a6ab-4e610b288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a16a9e3-d5de-435c-a6ab-4e610b288f2c" xsi:nil="true"/>
    <lcf76f155ced4ddcb4097134ff3c332f xmlns="968b9412-1464-436f-9f91-eaf0c6a3b52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234511-F379-49DA-A36C-79257D5260B0}"/>
</file>

<file path=customXml/itemProps2.xml><?xml version="1.0" encoding="utf-8"?>
<ds:datastoreItem xmlns:ds="http://schemas.openxmlformats.org/officeDocument/2006/customXml" ds:itemID="{011ACC6B-09EC-468C-9905-0D92C456EF1F}">
  <ds:schemaRefs>
    <ds:schemaRef ds:uri="6a64fa94-69ba-4549-9a33-8ec04657949d"/>
    <ds:schemaRef ds:uri="c0ed9deb-64c6-4bc9-8eb1-ac58461a3c0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33F983-C53F-4927-A176-8AE2A115DD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Application>Microsoft Office PowerPoint</Application>
  <PresentationFormat>Widescreen</PresentationFormat>
  <Slides>21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Slice</vt:lpstr>
      <vt:lpstr>Brockport High School</vt:lpstr>
      <vt:lpstr>Message from  Mr. Pincelli – Principal </vt:lpstr>
      <vt:lpstr>Rules for driving and parking on campus</vt:lpstr>
      <vt:lpstr>Rules for driving and parking on campus</vt:lpstr>
      <vt:lpstr>Consequences </vt:lpstr>
      <vt:lpstr>Message from Mr. Phillips Director of Security </vt:lpstr>
      <vt:lpstr>PowerPoint Presentation</vt:lpstr>
      <vt:lpstr>Distracted Driving Video</vt:lpstr>
      <vt:lpstr>Distracted Driving Video</vt:lpstr>
      <vt:lpstr>Message from Dr. Kluth,  Executive director of operations</vt:lpstr>
      <vt:lpstr>School buses: what to know  - Amber lights: the bus is preparing to stop to load/unload     students – you should slow down and prepare to stop.  - Red lights/stop arm: the bus is actively loading/unloading        students.  You must stop and not pass a bus     with flashing reds.  - most fatalities with buses occur when     students are loading/unloading and     a car passes the bus.</vt:lpstr>
      <vt:lpstr>Tips for sharing the road with School buses</vt:lpstr>
      <vt:lpstr>Parking Lot Safety  and  Driver Education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of taking Driver Education</vt:lpstr>
      <vt:lpstr>Don't forget to take your quiz This is required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Brockport High School</dc:title>
  <dc:creator>Christopher Ladd</dc:creator>
  <cp:revision>11</cp:revision>
  <dcterms:created xsi:type="dcterms:W3CDTF">2017-07-18T18:02:27Z</dcterms:created>
  <dcterms:modified xsi:type="dcterms:W3CDTF">2023-09-01T19:53:18Z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0x01010028D91E83A4BDD148BE52C8AC9CB7DC85</vt:lpwstr>
  </property>
</Properties>
</file>